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8" r:id="rId2"/>
    <p:sldId id="275" r:id="rId3"/>
    <p:sldId id="268" r:id="rId4"/>
    <p:sldId id="284" r:id="rId5"/>
    <p:sldId id="279" r:id="rId6"/>
    <p:sldId id="280" r:id="rId7"/>
    <p:sldId id="281" r:id="rId8"/>
    <p:sldId id="282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8"/>
            <p14:sldId id="275"/>
            <p14:sldId id="268"/>
            <p14:sldId id="284"/>
            <p14:sldId id="279"/>
            <p14:sldId id="280"/>
            <p14:sldId id="281"/>
            <p14:sldId id="282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15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343DB-795F-4228-A5B0-EB27BF547B3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6A36F4C-42D3-4434-9357-1D724CBA3253}">
      <dgm:prSet phldrT="[Text]"/>
      <dgm:spPr>
        <a:solidFill>
          <a:srgbClr val="0077C8"/>
        </a:solidFill>
      </dgm:spPr>
      <dgm:t>
        <a:bodyPr/>
        <a:lstStyle/>
        <a:p>
          <a:r>
            <a:rPr lang="en-CA" dirty="0"/>
            <a:t>Exploratory Data Analysis</a:t>
          </a:r>
        </a:p>
      </dgm:t>
    </dgm:pt>
    <dgm:pt modelId="{0D4302EE-25D8-4C74-9D7E-8290B1706BF7}" type="parTrans" cxnId="{203B8878-7A4D-4A43-9C07-0C4D41EC5C3B}">
      <dgm:prSet/>
      <dgm:spPr/>
      <dgm:t>
        <a:bodyPr/>
        <a:lstStyle/>
        <a:p>
          <a:endParaRPr lang="en-CA"/>
        </a:p>
      </dgm:t>
    </dgm:pt>
    <dgm:pt modelId="{DBEEFAE5-61F8-4CEA-A8D0-C1BAFAA6B137}" type="sibTrans" cxnId="{203B8878-7A4D-4A43-9C07-0C4D41EC5C3B}">
      <dgm:prSet/>
      <dgm:spPr/>
      <dgm:t>
        <a:bodyPr/>
        <a:lstStyle/>
        <a:p>
          <a:endParaRPr lang="en-CA"/>
        </a:p>
      </dgm:t>
    </dgm:pt>
    <dgm:pt modelId="{85E1455E-4F31-453E-B758-76D025A67237}">
      <dgm:prSet phldrT="[Text]"/>
      <dgm:spPr>
        <a:solidFill>
          <a:srgbClr val="0077C8"/>
        </a:solidFill>
      </dgm:spPr>
      <dgm:t>
        <a:bodyPr/>
        <a:lstStyle/>
        <a:p>
          <a:r>
            <a:rPr lang="en-US" dirty="0"/>
            <a:t>Feature Engineering</a:t>
          </a:r>
          <a:endParaRPr lang="en-CA" dirty="0"/>
        </a:p>
      </dgm:t>
    </dgm:pt>
    <dgm:pt modelId="{E131CA6C-F1EC-4822-AA9A-B885B73A1060}" type="parTrans" cxnId="{16EC3DB8-E288-4715-8DC9-3D2D588984F3}">
      <dgm:prSet/>
      <dgm:spPr/>
      <dgm:t>
        <a:bodyPr/>
        <a:lstStyle/>
        <a:p>
          <a:endParaRPr lang="en-CA"/>
        </a:p>
      </dgm:t>
    </dgm:pt>
    <dgm:pt modelId="{EB3BA4B8-9BA1-4042-B755-D58C65AEC308}" type="sibTrans" cxnId="{16EC3DB8-E288-4715-8DC9-3D2D588984F3}">
      <dgm:prSet/>
      <dgm:spPr/>
      <dgm:t>
        <a:bodyPr/>
        <a:lstStyle/>
        <a:p>
          <a:endParaRPr lang="en-CA"/>
        </a:p>
      </dgm:t>
    </dgm:pt>
    <dgm:pt modelId="{7EC310F8-E08C-4A87-A4DD-0DA748B335DA}">
      <dgm:prSet phldrT="[Text]"/>
      <dgm:spPr>
        <a:solidFill>
          <a:srgbClr val="0077C8"/>
        </a:solidFill>
      </dgm:spPr>
      <dgm:t>
        <a:bodyPr/>
        <a:lstStyle/>
        <a:p>
          <a:r>
            <a:rPr lang="en-CA"/>
            <a:t>Classification Analysis</a:t>
          </a:r>
        </a:p>
      </dgm:t>
    </dgm:pt>
    <dgm:pt modelId="{DE98977A-E789-4328-815E-47CF1901261D}" type="parTrans" cxnId="{D41FD65C-FDA9-4CF6-9914-61398F0A9822}">
      <dgm:prSet/>
      <dgm:spPr/>
      <dgm:t>
        <a:bodyPr/>
        <a:lstStyle/>
        <a:p>
          <a:endParaRPr lang="en-CA"/>
        </a:p>
      </dgm:t>
    </dgm:pt>
    <dgm:pt modelId="{32DEEC2A-E9E4-4AA7-A2D0-B1BE038D2DB3}" type="sibTrans" cxnId="{D41FD65C-FDA9-4CF6-9914-61398F0A9822}">
      <dgm:prSet/>
      <dgm:spPr/>
      <dgm:t>
        <a:bodyPr/>
        <a:lstStyle/>
        <a:p>
          <a:endParaRPr lang="en-CA"/>
        </a:p>
      </dgm:t>
    </dgm:pt>
    <dgm:pt modelId="{D4256511-6B01-42F3-9D1C-B139A6FBC015}">
      <dgm:prSet phldrT="[Text]"/>
      <dgm:spPr>
        <a:solidFill>
          <a:srgbClr val="0077C8"/>
        </a:solidFill>
      </dgm:spPr>
      <dgm:t>
        <a:bodyPr/>
        <a:lstStyle/>
        <a:p>
          <a:r>
            <a:rPr lang="en-CA" dirty="0"/>
            <a:t>Text Preprocessing</a:t>
          </a:r>
        </a:p>
      </dgm:t>
    </dgm:pt>
    <dgm:pt modelId="{D879630A-8844-460D-B565-B52A1870DC25}" type="parTrans" cxnId="{70708BD7-737B-46CB-8661-DB8CB81E2580}">
      <dgm:prSet/>
      <dgm:spPr/>
      <dgm:t>
        <a:bodyPr/>
        <a:lstStyle/>
        <a:p>
          <a:endParaRPr lang="en-CA"/>
        </a:p>
      </dgm:t>
    </dgm:pt>
    <dgm:pt modelId="{13321909-C2F6-4962-80E9-E77AFB0D060A}" type="sibTrans" cxnId="{70708BD7-737B-46CB-8661-DB8CB81E2580}">
      <dgm:prSet/>
      <dgm:spPr/>
      <dgm:t>
        <a:bodyPr/>
        <a:lstStyle/>
        <a:p>
          <a:endParaRPr lang="en-CA"/>
        </a:p>
      </dgm:t>
    </dgm:pt>
    <dgm:pt modelId="{E547E81B-A6E2-467D-BAC7-C55EC64AA19E}" type="pres">
      <dgm:prSet presAssocID="{872343DB-795F-4228-A5B0-EB27BF547B39}" presName="rootnode" presStyleCnt="0">
        <dgm:presLayoutVars>
          <dgm:chMax/>
          <dgm:chPref/>
          <dgm:dir/>
          <dgm:animLvl val="lvl"/>
        </dgm:presLayoutVars>
      </dgm:prSet>
      <dgm:spPr/>
    </dgm:pt>
    <dgm:pt modelId="{BCC9013A-13AE-4E59-9836-8EA3CD35D6EB}" type="pres">
      <dgm:prSet presAssocID="{A6A36F4C-42D3-4434-9357-1D724CBA3253}" presName="composite" presStyleCnt="0"/>
      <dgm:spPr/>
    </dgm:pt>
    <dgm:pt modelId="{8AD1E69C-038C-400D-A07D-7CA72151A4D8}" type="pres">
      <dgm:prSet presAssocID="{A6A36F4C-42D3-4434-9357-1D724CBA3253}" presName="bentUpArrow1" presStyleLbl="alignImgPlace1" presStyleIdx="0" presStyleCnt="3"/>
      <dgm:spPr>
        <a:solidFill>
          <a:schemeClr val="accent1">
            <a:lumMod val="25000"/>
            <a:lumOff val="75000"/>
          </a:schemeClr>
        </a:solidFill>
      </dgm:spPr>
    </dgm:pt>
    <dgm:pt modelId="{DB068B7C-0727-4AE6-9080-09395139CAA3}" type="pres">
      <dgm:prSet presAssocID="{A6A36F4C-42D3-4434-9357-1D724CBA3253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A3C871E-16A7-4258-97F5-7DADED95E8B6}" type="pres">
      <dgm:prSet presAssocID="{A6A36F4C-42D3-4434-9357-1D724CBA325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9F42E83-8904-4830-B46D-CB5DBD4074AF}" type="pres">
      <dgm:prSet presAssocID="{DBEEFAE5-61F8-4CEA-A8D0-C1BAFAA6B137}" presName="sibTrans" presStyleCnt="0"/>
      <dgm:spPr/>
    </dgm:pt>
    <dgm:pt modelId="{C6B0DB62-2CC0-40A1-9B7F-D99B12A7E977}" type="pres">
      <dgm:prSet presAssocID="{D4256511-6B01-42F3-9D1C-B139A6FBC015}" presName="composite" presStyleCnt="0"/>
      <dgm:spPr/>
    </dgm:pt>
    <dgm:pt modelId="{F4EC401F-6FD2-4434-9E9B-B35AB1B87006}" type="pres">
      <dgm:prSet presAssocID="{D4256511-6B01-42F3-9D1C-B139A6FBC015}" presName="bentUpArrow1" presStyleLbl="alignImgPlace1" presStyleIdx="1" presStyleCnt="3"/>
      <dgm:spPr>
        <a:solidFill>
          <a:schemeClr val="accent1">
            <a:lumMod val="25000"/>
            <a:lumOff val="75000"/>
          </a:schemeClr>
        </a:solidFill>
      </dgm:spPr>
    </dgm:pt>
    <dgm:pt modelId="{18EBE29E-8A99-4DFC-8E09-B8692F9C463F}" type="pres">
      <dgm:prSet presAssocID="{D4256511-6B01-42F3-9D1C-B139A6FBC01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98F2367-94C6-48B0-ABBF-43BB25A55127}" type="pres">
      <dgm:prSet presAssocID="{D4256511-6B01-42F3-9D1C-B139A6FBC015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BB3BE71-1968-46B7-9F00-8086830F4D84}" type="pres">
      <dgm:prSet presAssocID="{13321909-C2F6-4962-80E9-E77AFB0D060A}" presName="sibTrans" presStyleCnt="0"/>
      <dgm:spPr/>
    </dgm:pt>
    <dgm:pt modelId="{5F89D2C6-AFD8-45AD-8281-7B4BB7B14DC3}" type="pres">
      <dgm:prSet presAssocID="{85E1455E-4F31-453E-B758-76D025A67237}" presName="composite" presStyleCnt="0"/>
      <dgm:spPr/>
    </dgm:pt>
    <dgm:pt modelId="{72B530A9-2309-4855-B257-6C35A28719C2}" type="pres">
      <dgm:prSet presAssocID="{85E1455E-4F31-453E-B758-76D025A67237}" presName="bentUpArrow1" presStyleLbl="alignImgPlace1" presStyleIdx="2" presStyleCnt="3"/>
      <dgm:spPr>
        <a:solidFill>
          <a:schemeClr val="accent1">
            <a:lumMod val="25000"/>
            <a:lumOff val="75000"/>
          </a:schemeClr>
        </a:solidFill>
      </dgm:spPr>
    </dgm:pt>
    <dgm:pt modelId="{9A3AE802-9DFD-4463-BB4B-79F8D635764F}" type="pres">
      <dgm:prSet presAssocID="{85E1455E-4F31-453E-B758-76D025A67237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12A20666-D210-41E5-ACC7-19BE00B9BF4E}" type="pres">
      <dgm:prSet presAssocID="{85E1455E-4F31-453E-B758-76D025A67237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6CED8E5-B442-44D5-9456-31432285A919}" type="pres">
      <dgm:prSet presAssocID="{EB3BA4B8-9BA1-4042-B755-D58C65AEC308}" presName="sibTrans" presStyleCnt="0"/>
      <dgm:spPr/>
    </dgm:pt>
    <dgm:pt modelId="{02CB139E-7F03-4471-8F3A-A1C38BF4BC9C}" type="pres">
      <dgm:prSet presAssocID="{7EC310F8-E08C-4A87-A4DD-0DA748B335DA}" presName="composite" presStyleCnt="0"/>
      <dgm:spPr/>
    </dgm:pt>
    <dgm:pt modelId="{B96BBA0F-46C9-46ED-A949-E20D61591321}" type="pres">
      <dgm:prSet presAssocID="{7EC310F8-E08C-4A87-A4DD-0DA748B335DA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41FD65C-FDA9-4CF6-9914-61398F0A9822}" srcId="{872343DB-795F-4228-A5B0-EB27BF547B39}" destId="{7EC310F8-E08C-4A87-A4DD-0DA748B335DA}" srcOrd="3" destOrd="0" parTransId="{DE98977A-E789-4328-815E-47CF1901261D}" sibTransId="{32DEEC2A-E9E4-4AA7-A2D0-B1BE038D2DB3}"/>
    <dgm:cxn modelId="{47F1BF45-3C1C-4238-A435-B5677499EC00}" type="presOf" srcId="{D4256511-6B01-42F3-9D1C-B139A6FBC015}" destId="{18EBE29E-8A99-4DFC-8E09-B8692F9C463F}" srcOrd="0" destOrd="0" presId="urn:microsoft.com/office/officeart/2005/8/layout/StepDownProcess"/>
    <dgm:cxn modelId="{CA187268-00D9-4464-9849-9AE57467D2E5}" type="presOf" srcId="{A6A36F4C-42D3-4434-9357-1D724CBA3253}" destId="{DB068B7C-0727-4AE6-9080-09395139CAA3}" srcOrd="0" destOrd="0" presId="urn:microsoft.com/office/officeart/2005/8/layout/StepDownProcess"/>
    <dgm:cxn modelId="{7786F253-6890-4D1F-BB82-75990DF0B7AA}" type="presOf" srcId="{85E1455E-4F31-453E-B758-76D025A67237}" destId="{9A3AE802-9DFD-4463-BB4B-79F8D635764F}" srcOrd="0" destOrd="0" presId="urn:microsoft.com/office/officeart/2005/8/layout/StepDownProcess"/>
    <dgm:cxn modelId="{203B8878-7A4D-4A43-9C07-0C4D41EC5C3B}" srcId="{872343DB-795F-4228-A5B0-EB27BF547B39}" destId="{A6A36F4C-42D3-4434-9357-1D724CBA3253}" srcOrd="0" destOrd="0" parTransId="{0D4302EE-25D8-4C74-9D7E-8290B1706BF7}" sibTransId="{DBEEFAE5-61F8-4CEA-A8D0-C1BAFAA6B137}"/>
    <dgm:cxn modelId="{0796CF9C-D2C4-4CCF-960E-93613862DCA6}" type="presOf" srcId="{7EC310F8-E08C-4A87-A4DD-0DA748B335DA}" destId="{B96BBA0F-46C9-46ED-A949-E20D61591321}" srcOrd="0" destOrd="0" presId="urn:microsoft.com/office/officeart/2005/8/layout/StepDownProcess"/>
    <dgm:cxn modelId="{16EC3DB8-E288-4715-8DC9-3D2D588984F3}" srcId="{872343DB-795F-4228-A5B0-EB27BF547B39}" destId="{85E1455E-4F31-453E-B758-76D025A67237}" srcOrd="2" destOrd="0" parTransId="{E131CA6C-F1EC-4822-AA9A-B885B73A1060}" sibTransId="{EB3BA4B8-9BA1-4042-B755-D58C65AEC308}"/>
    <dgm:cxn modelId="{F5528BD6-5FD9-477D-9BD1-FDA76DE140C7}" type="presOf" srcId="{872343DB-795F-4228-A5B0-EB27BF547B39}" destId="{E547E81B-A6E2-467D-BAC7-C55EC64AA19E}" srcOrd="0" destOrd="0" presId="urn:microsoft.com/office/officeart/2005/8/layout/StepDownProcess"/>
    <dgm:cxn modelId="{70708BD7-737B-46CB-8661-DB8CB81E2580}" srcId="{872343DB-795F-4228-A5B0-EB27BF547B39}" destId="{D4256511-6B01-42F3-9D1C-B139A6FBC015}" srcOrd="1" destOrd="0" parTransId="{D879630A-8844-460D-B565-B52A1870DC25}" sibTransId="{13321909-C2F6-4962-80E9-E77AFB0D060A}"/>
    <dgm:cxn modelId="{CCC11F9C-87A0-40CA-8EDB-B7B10AAE4EBD}" type="presParOf" srcId="{E547E81B-A6E2-467D-BAC7-C55EC64AA19E}" destId="{BCC9013A-13AE-4E59-9836-8EA3CD35D6EB}" srcOrd="0" destOrd="0" presId="urn:microsoft.com/office/officeart/2005/8/layout/StepDownProcess"/>
    <dgm:cxn modelId="{FB96E963-BC46-4467-963A-5325317AC12A}" type="presParOf" srcId="{BCC9013A-13AE-4E59-9836-8EA3CD35D6EB}" destId="{8AD1E69C-038C-400D-A07D-7CA72151A4D8}" srcOrd="0" destOrd="0" presId="urn:microsoft.com/office/officeart/2005/8/layout/StepDownProcess"/>
    <dgm:cxn modelId="{35407CC4-AB82-4EC6-8E4B-64B36E2A901D}" type="presParOf" srcId="{BCC9013A-13AE-4E59-9836-8EA3CD35D6EB}" destId="{DB068B7C-0727-4AE6-9080-09395139CAA3}" srcOrd="1" destOrd="0" presId="urn:microsoft.com/office/officeart/2005/8/layout/StepDownProcess"/>
    <dgm:cxn modelId="{1EB0BF7F-4EB9-46A3-ACBF-90F0190EF4EE}" type="presParOf" srcId="{BCC9013A-13AE-4E59-9836-8EA3CD35D6EB}" destId="{5A3C871E-16A7-4258-97F5-7DADED95E8B6}" srcOrd="2" destOrd="0" presId="urn:microsoft.com/office/officeart/2005/8/layout/StepDownProcess"/>
    <dgm:cxn modelId="{F5EE53BC-6B15-49F1-94ED-F0A689B5290A}" type="presParOf" srcId="{E547E81B-A6E2-467D-BAC7-C55EC64AA19E}" destId="{E9F42E83-8904-4830-B46D-CB5DBD4074AF}" srcOrd="1" destOrd="0" presId="urn:microsoft.com/office/officeart/2005/8/layout/StepDownProcess"/>
    <dgm:cxn modelId="{9D844D41-A7F9-4390-B72D-197CC5A3684D}" type="presParOf" srcId="{E547E81B-A6E2-467D-BAC7-C55EC64AA19E}" destId="{C6B0DB62-2CC0-40A1-9B7F-D99B12A7E977}" srcOrd="2" destOrd="0" presId="urn:microsoft.com/office/officeart/2005/8/layout/StepDownProcess"/>
    <dgm:cxn modelId="{FBA6FF6A-79EB-45EF-92EC-98F7857E90F7}" type="presParOf" srcId="{C6B0DB62-2CC0-40A1-9B7F-D99B12A7E977}" destId="{F4EC401F-6FD2-4434-9E9B-B35AB1B87006}" srcOrd="0" destOrd="0" presId="urn:microsoft.com/office/officeart/2005/8/layout/StepDownProcess"/>
    <dgm:cxn modelId="{29003672-61C2-4FFE-AB94-A5EA0DE72BF2}" type="presParOf" srcId="{C6B0DB62-2CC0-40A1-9B7F-D99B12A7E977}" destId="{18EBE29E-8A99-4DFC-8E09-B8692F9C463F}" srcOrd="1" destOrd="0" presId="urn:microsoft.com/office/officeart/2005/8/layout/StepDownProcess"/>
    <dgm:cxn modelId="{14566CA4-D77C-4562-9994-B49F557588EF}" type="presParOf" srcId="{C6B0DB62-2CC0-40A1-9B7F-D99B12A7E977}" destId="{098F2367-94C6-48B0-ABBF-43BB25A55127}" srcOrd="2" destOrd="0" presId="urn:microsoft.com/office/officeart/2005/8/layout/StepDownProcess"/>
    <dgm:cxn modelId="{2A449364-5DBF-4F50-AD4A-0C6C91007B8E}" type="presParOf" srcId="{E547E81B-A6E2-467D-BAC7-C55EC64AA19E}" destId="{CBB3BE71-1968-46B7-9F00-8086830F4D84}" srcOrd="3" destOrd="0" presId="urn:microsoft.com/office/officeart/2005/8/layout/StepDownProcess"/>
    <dgm:cxn modelId="{7D82DA29-3F59-4A90-9382-1EBD4FE683C4}" type="presParOf" srcId="{E547E81B-A6E2-467D-BAC7-C55EC64AA19E}" destId="{5F89D2C6-AFD8-45AD-8281-7B4BB7B14DC3}" srcOrd="4" destOrd="0" presId="urn:microsoft.com/office/officeart/2005/8/layout/StepDownProcess"/>
    <dgm:cxn modelId="{D7573AD8-BD24-41E2-8E04-95ABDE9C3E02}" type="presParOf" srcId="{5F89D2C6-AFD8-45AD-8281-7B4BB7B14DC3}" destId="{72B530A9-2309-4855-B257-6C35A28719C2}" srcOrd="0" destOrd="0" presId="urn:microsoft.com/office/officeart/2005/8/layout/StepDownProcess"/>
    <dgm:cxn modelId="{285D60FB-FFDB-4ADE-8EBF-C2E239BD76C2}" type="presParOf" srcId="{5F89D2C6-AFD8-45AD-8281-7B4BB7B14DC3}" destId="{9A3AE802-9DFD-4463-BB4B-79F8D635764F}" srcOrd="1" destOrd="0" presId="urn:microsoft.com/office/officeart/2005/8/layout/StepDownProcess"/>
    <dgm:cxn modelId="{B5AE9763-3697-4BBA-B486-86A6B0939328}" type="presParOf" srcId="{5F89D2C6-AFD8-45AD-8281-7B4BB7B14DC3}" destId="{12A20666-D210-41E5-ACC7-19BE00B9BF4E}" srcOrd="2" destOrd="0" presId="urn:microsoft.com/office/officeart/2005/8/layout/StepDownProcess"/>
    <dgm:cxn modelId="{272055A1-2C03-4D16-9BD4-1D06A1685BCC}" type="presParOf" srcId="{E547E81B-A6E2-467D-BAC7-C55EC64AA19E}" destId="{86CED8E5-B442-44D5-9456-31432285A919}" srcOrd="5" destOrd="0" presId="urn:microsoft.com/office/officeart/2005/8/layout/StepDownProcess"/>
    <dgm:cxn modelId="{BCAF8EB4-031F-4451-9547-0AFDCB3673B2}" type="presParOf" srcId="{E547E81B-A6E2-467D-BAC7-C55EC64AA19E}" destId="{02CB139E-7F03-4471-8F3A-A1C38BF4BC9C}" srcOrd="6" destOrd="0" presId="urn:microsoft.com/office/officeart/2005/8/layout/StepDownProcess"/>
    <dgm:cxn modelId="{8A45F2E9-57AF-4933-8804-86A5029CA6F2}" type="presParOf" srcId="{02CB139E-7F03-4471-8F3A-A1C38BF4BC9C}" destId="{B96BBA0F-46C9-46ED-A949-E20D6159132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1E69C-038C-400D-A07D-7CA72151A4D8}">
      <dsp:nvSpPr>
        <dsp:cNvPr id="0" name=""/>
        <dsp:cNvSpPr/>
      </dsp:nvSpPr>
      <dsp:spPr>
        <a:xfrm rot="5400000">
          <a:off x="1681185" y="1013583"/>
          <a:ext cx="890146" cy="10134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25000"/>
            <a:lumOff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68B7C-0727-4AE6-9080-09395139CAA3}">
      <dsp:nvSpPr>
        <dsp:cNvPr id="0" name=""/>
        <dsp:cNvSpPr/>
      </dsp:nvSpPr>
      <dsp:spPr>
        <a:xfrm>
          <a:off x="1445350" y="26838"/>
          <a:ext cx="1498483" cy="1048889"/>
        </a:xfrm>
        <a:prstGeom prst="roundRect">
          <a:avLst>
            <a:gd name="adj" fmla="val 16670"/>
          </a:avLst>
        </a:prstGeom>
        <a:solidFill>
          <a:srgbClr val="0077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Exploratory Data Analysis</a:t>
          </a:r>
        </a:p>
      </dsp:txBody>
      <dsp:txXfrm>
        <a:off x="1496562" y="78050"/>
        <a:ext cx="1396059" cy="946465"/>
      </dsp:txXfrm>
    </dsp:sp>
    <dsp:sp modelId="{5A3C871E-16A7-4258-97F5-7DADED95E8B6}">
      <dsp:nvSpPr>
        <dsp:cNvPr id="0" name=""/>
        <dsp:cNvSpPr/>
      </dsp:nvSpPr>
      <dsp:spPr>
        <a:xfrm>
          <a:off x="2943833" y="126873"/>
          <a:ext cx="1089853" cy="847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EC401F-6FD2-4434-9E9B-B35AB1B87006}">
      <dsp:nvSpPr>
        <dsp:cNvPr id="0" name=""/>
        <dsp:cNvSpPr/>
      </dsp:nvSpPr>
      <dsp:spPr>
        <a:xfrm rot="5400000">
          <a:off x="2923586" y="2191832"/>
          <a:ext cx="890146" cy="10134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25000"/>
            <a:lumOff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BE29E-8A99-4DFC-8E09-B8692F9C463F}">
      <dsp:nvSpPr>
        <dsp:cNvPr id="0" name=""/>
        <dsp:cNvSpPr/>
      </dsp:nvSpPr>
      <dsp:spPr>
        <a:xfrm>
          <a:off x="2687752" y="1205087"/>
          <a:ext cx="1498483" cy="1048889"/>
        </a:xfrm>
        <a:prstGeom prst="roundRect">
          <a:avLst>
            <a:gd name="adj" fmla="val 16670"/>
          </a:avLst>
        </a:prstGeom>
        <a:solidFill>
          <a:srgbClr val="0077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Text Preprocessing</a:t>
          </a:r>
        </a:p>
      </dsp:txBody>
      <dsp:txXfrm>
        <a:off x="2738964" y="1256299"/>
        <a:ext cx="1396059" cy="946465"/>
      </dsp:txXfrm>
    </dsp:sp>
    <dsp:sp modelId="{098F2367-94C6-48B0-ABBF-43BB25A55127}">
      <dsp:nvSpPr>
        <dsp:cNvPr id="0" name=""/>
        <dsp:cNvSpPr/>
      </dsp:nvSpPr>
      <dsp:spPr>
        <a:xfrm>
          <a:off x="4186235" y="1305122"/>
          <a:ext cx="1089853" cy="847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530A9-2309-4855-B257-6C35A28719C2}">
      <dsp:nvSpPr>
        <dsp:cNvPr id="0" name=""/>
        <dsp:cNvSpPr/>
      </dsp:nvSpPr>
      <dsp:spPr>
        <a:xfrm rot="5400000">
          <a:off x="4165988" y="3370081"/>
          <a:ext cx="890146" cy="10134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25000"/>
            <a:lumOff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AE802-9DFD-4463-BB4B-79F8D635764F}">
      <dsp:nvSpPr>
        <dsp:cNvPr id="0" name=""/>
        <dsp:cNvSpPr/>
      </dsp:nvSpPr>
      <dsp:spPr>
        <a:xfrm>
          <a:off x="3930153" y="2383336"/>
          <a:ext cx="1498483" cy="1048889"/>
        </a:xfrm>
        <a:prstGeom prst="roundRect">
          <a:avLst>
            <a:gd name="adj" fmla="val 16670"/>
          </a:avLst>
        </a:prstGeom>
        <a:solidFill>
          <a:srgbClr val="0077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Engineering</a:t>
          </a:r>
          <a:endParaRPr lang="en-CA" sz="1700" kern="1200" dirty="0"/>
        </a:p>
      </dsp:txBody>
      <dsp:txXfrm>
        <a:off x="3981365" y="2434548"/>
        <a:ext cx="1396059" cy="946465"/>
      </dsp:txXfrm>
    </dsp:sp>
    <dsp:sp modelId="{12A20666-D210-41E5-ACC7-19BE00B9BF4E}">
      <dsp:nvSpPr>
        <dsp:cNvPr id="0" name=""/>
        <dsp:cNvSpPr/>
      </dsp:nvSpPr>
      <dsp:spPr>
        <a:xfrm>
          <a:off x="5428636" y="2483371"/>
          <a:ext cx="1089853" cy="847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6BBA0F-46C9-46ED-A949-E20D61591321}">
      <dsp:nvSpPr>
        <dsp:cNvPr id="0" name=""/>
        <dsp:cNvSpPr/>
      </dsp:nvSpPr>
      <dsp:spPr>
        <a:xfrm>
          <a:off x="5172555" y="3561585"/>
          <a:ext cx="1498483" cy="1048889"/>
        </a:xfrm>
        <a:prstGeom prst="roundRect">
          <a:avLst>
            <a:gd name="adj" fmla="val 16670"/>
          </a:avLst>
        </a:prstGeom>
        <a:solidFill>
          <a:srgbClr val="0077C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Classification Analysis</a:t>
          </a:r>
        </a:p>
      </dsp:txBody>
      <dsp:txXfrm>
        <a:off x="5223767" y="3612797"/>
        <a:ext cx="1396059" cy="946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2020-12-05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2020-12-05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1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70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67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658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699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62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5,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5,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5, 2020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5, 2020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5, 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0188-3D95-4261-A7D0-CE7E5DD48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03" y="1898469"/>
            <a:ext cx="7117676" cy="1611085"/>
          </a:xfrm>
        </p:spPr>
        <p:txBody>
          <a:bodyPr/>
          <a:lstStyle/>
          <a:p>
            <a:br>
              <a:rPr lang="en-US" sz="4000" dirty="0"/>
            </a:br>
            <a:r>
              <a:rPr lang="en-US" sz="4000" dirty="0"/>
              <a:t>Detecting Sarcasm in Text</a:t>
            </a:r>
            <a:endParaRPr lang="en-CA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C9DB8-B233-404C-866A-4F89B4F42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803" y="4081203"/>
            <a:ext cx="7117676" cy="1151416"/>
          </a:xfrm>
        </p:spPr>
        <p:txBody>
          <a:bodyPr/>
          <a:lstStyle/>
          <a:p>
            <a:r>
              <a:rPr lang="en-US" sz="2400" dirty="0">
                <a:latin typeface="+mj-lt"/>
                <a:cs typeface="Calibri" panose="020F0502020204030204" pitchFamily="34" charset="0"/>
              </a:rPr>
              <a:t>Calvin Choi, 500277848</a:t>
            </a:r>
            <a:endParaRPr lang="en-CA" sz="24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470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EDA – The Structure of 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36991-1973-4022-AAAD-7DE62AA2EEFF}"/>
              </a:ext>
            </a:extLst>
          </p:cNvPr>
          <p:cNvSpPr txBox="1"/>
          <p:nvPr/>
        </p:nvSpPr>
        <p:spPr>
          <a:xfrm>
            <a:off x="333614" y="1462261"/>
            <a:ext cx="8444818" cy="18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Other features considered: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 describing humor - lol,  haha,  :)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repeating characters: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“</a:t>
            </a:r>
            <a:r>
              <a:rPr lang="en-US" i="1" dirty="0" err="1"/>
              <a:t>Oooo</a:t>
            </a:r>
            <a:r>
              <a:rPr lang="en-US" i="1" dirty="0"/>
              <a:t> you’re so edgy putting that here” </a:t>
            </a:r>
            <a:r>
              <a:rPr lang="en-US" dirty="0"/>
              <a:t>= 4 repeating characters </a:t>
            </a:r>
            <a:endParaRPr lang="en-US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3D4E89-5490-4148-A38B-263AB1216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23" y="3552671"/>
            <a:ext cx="5410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89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r>
              <a:rPr lang="en-US" sz="1800" dirty="0"/>
              <a:t>EDA – Parts of speech (POS) and named entity recognition (NER)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536991-1973-4022-AAAD-7DE62AA2EEFF}"/>
              </a:ext>
            </a:extLst>
          </p:cNvPr>
          <p:cNvSpPr txBox="1"/>
          <p:nvPr/>
        </p:nvSpPr>
        <p:spPr>
          <a:xfrm>
            <a:off x="200297" y="1462261"/>
            <a:ext cx="8708572" cy="2125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spaCy</a:t>
            </a:r>
            <a:r>
              <a:rPr lang="en-US" dirty="0"/>
              <a:t> doc object to parse comments and assign POS and NER tags to each word.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POS tags indicate which parts of speech each word belongs to.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 e.g. noun, verb, adjective, interjection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NER tags </a:t>
            </a:r>
            <a:r>
              <a:rPr lang="en-CA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named entities in text.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e.g. person, companies, political groups, product, etc. </a:t>
            </a:r>
            <a:endParaRPr lang="en-CA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69882-7170-4DA6-88E6-50457877A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79" y="4152400"/>
            <a:ext cx="2482153" cy="21253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7E718-D72D-4137-8B5A-EDB0B6897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38" y="4159396"/>
            <a:ext cx="2624487" cy="2152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09742A-F539-429E-95CB-3F8216A7B850}"/>
              </a:ext>
            </a:extLst>
          </p:cNvPr>
          <p:cNvSpPr txBox="1"/>
          <p:nvPr/>
        </p:nvSpPr>
        <p:spPr>
          <a:xfrm>
            <a:off x="2638697" y="3783068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4CB8F-54FD-4E02-B6DF-CA76A794D939}"/>
              </a:ext>
            </a:extLst>
          </p:cNvPr>
          <p:cNvSpPr txBox="1"/>
          <p:nvPr/>
        </p:nvSpPr>
        <p:spPr>
          <a:xfrm>
            <a:off x="5850559" y="3781355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550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Text Preprocessing and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8444818" cy="10358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Create pipeline to bind text preprocessing and feature engineering steps.</a:t>
            </a:r>
          </a:p>
          <a:p>
            <a:pPr lvl="1"/>
            <a:r>
              <a:rPr lang="en-US" dirty="0"/>
              <a:t>Steps are based on insights gathered from EDA stage.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3A76B-DEF0-421D-BD66-D2528C752D2C}"/>
              </a:ext>
            </a:extLst>
          </p:cNvPr>
          <p:cNvSpPr txBox="1"/>
          <p:nvPr/>
        </p:nvSpPr>
        <p:spPr>
          <a:xfrm>
            <a:off x="1140822" y="2517991"/>
            <a:ext cx="5791201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6800" lvl="1" indent="0">
              <a:buNone/>
            </a:pPr>
            <a:r>
              <a:rPr lang="en-US" sz="1900" b="1" dirty="0"/>
              <a:t>Feature</a:t>
            </a:r>
            <a:r>
              <a:rPr lang="en-US" sz="1700" b="1" dirty="0"/>
              <a:t> Pipeline</a:t>
            </a:r>
          </a:p>
          <a:p>
            <a:pPr marL="801900" lvl="2" indent="-342900">
              <a:buAutoNum type="arabicParenR"/>
            </a:pPr>
            <a:r>
              <a:rPr lang="en-US" dirty="0"/>
              <a:t>Text Preprocessing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Text normalization 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Lemmatization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Bag-of-words and bag-of-bigrams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Tf-idf weights assigned </a:t>
            </a:r>
          </a:p>
          <a:p>
            <a:pPr marL="801900" lvl="2" indent="-342900">
              <a:buAutoNum type="arabicParenR"/>
            </a:pPr>
            <a:r>
              <a:rPr lang="en-US" dirty="0"/>
              <a:t>Feature Engineering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words in comment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ellipsis in comment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exclamation marks in comment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question marks in comment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quotation marks in comment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smiley face emoticons in comment</a:t>
            </a:r>
          </a:p>
          <a:p>
            <a:pPr marL="1085850" lvl="3" indent="-400050">
              <a:buFont typeface="+mj-lt"/>
              <a:buAutoNum type="romanLcPeriod"/>
            </a:pPr>
            <a:r>
              <a:rPr lang="en-US" dirty="0"/>
              <a:t>Number of repeating characters in comment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0065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Preliminary 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5"/>
            <a:ext cx="8444818" cy="1593231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First, evaluate preliminary classification models:</a:t>
            </a:r>
          </a:p>
          <a:p>
            <a:pPr lvl="1"/>
            <a:r>
              <a:rPr lang="en-US" dirty="0"/>
              <a:t>5-fold CV on bag-of-</a:t>
            </a:r>
            <a:r>
              <a:rPr lang="en-US" dirty="0" err="1"/>
              <a:t>ngrams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f1-score of sarcastic class and accuracy used to evaluate models.</a:t>
            </a:r>
          </a:p>
          <a:p>
            <a:pPr lvl="1"/>
            <a:r>
              <a:rPr lang="en-US" dirty="0"/>
              <a:t>Naïve Bayes and Logistic Regression score the highest. 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960E17-A2A9-4B1E-BB6A-E507A9836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" y="3075339"/>
            <a:ext cx="7889966" cy="28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67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Evaluate Models using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6"/>
            <a:ext cx="8444818" cy="141035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Re-run 5-fold CV with feature pipeline bound to each classifier.</a:t>
            </a:r>
          </a:p>
          <a:p>
            <a:pPr lvl="1"/>
            <a:r>
              <a:rPr lang="en-US" dirty="0"/>
              <a:t>Only Logistic Regression benefits from the added steps.</a:t>
            </a:r>
          </a:p>
          <a:p>
            <a:pPr lvl="1"/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647B8C-ED1D-4FBC-95C0-C5275F5EA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0"/>
          <a:stretch/>
        </p:blipFill>
        <p:spPr bwMode="auto">
          <a:xfrm>
            <a:off x="4641792" y="2882538"/>
            <a:ext cx="4014652" cy="29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81B394C8-065D-4FDB-B941-781D55450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65568" y="2882538"/>
            <a:ext cx="4032384" cy="293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Results on Testing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6"/>
            <a:ext cx="8444818" cy="84429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Test Naïve Bayes and Logistic Regression model on hold-out set.</a:t>
            </a:r>
          </a:p>
          <a:p>
            <a:pPr lvl="1"/>
            <a:r>
              <a:rPr lang="en-US" dirty="0"/>
              <a:t>Results: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50682-3192-4BE9-9641-60B9D95525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31335" y="2325189"/>
            <a:ext cx="2710815" cy="239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B9EC3-CFA2-4328-A052-DBD4D95228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17" y="2316480"/>
            <a:ext cx="2719522" cy="239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1048F-A3B8-4603-A71B-91BA023CB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23" y="4842596"/>
            <a:ext cx="3313627" cy="1086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89075-D0D0-4D2A-A138-DF1A0EAC1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212" y="4816200"/>
            <a:ext cx="3313627" cy="11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7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Final Evaluation: ROC-AUC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6"/>
            <a:ext cx="8444818" cy="1458656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/>
              <a:t>Receiver operating characteristic (ROC) and Area under the Curve (AUC) score used as final evaluation metric. </a:t>
            </a:r>
          </a:p>
          <a:p>
            <a:pPr lvl="1"/>
            <a:r>
              <a:rPr lang="en-US" dirty="0"/>
              <a:t>ROC helps visualize the models’ true positive rate vs. false positive rate.</a:t>
            </a:r>
          </a:p>
          <a:p>
            <a:pPr lvl="1"/>
            <a:r>
              <a:rPr lang="en-US" dirty="0"/>
              <a:t>AUC score summarizes each curve by measuring the area under it – the higher the score, the stronger the model. </a:t>
            </a:r>
          </a:p>
          <a:p>
            <a:pPr lvl="1"/>
            <a:r>
              <a:rPr lang="en-US" dirty="0"/>
              <a:t>Logistic Regression is the stronger model, with AUC of 0.747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E07F1-9169-468F-9566-4A36212842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0" y="3143793"/>
            <a:ext cx="4963886" cy="34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5"/>
            <a:ext cx="8444818" cy="4815404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Preprocessing included bag-of-</a:t>
            </a:r>
            <a:r>
              <a:rPr lang="en-US" dirty="0" err="1"/>
              <a:t>ngrams</a:t>
            </a:r>
            <a:r>
              <a:rPr lang="en-US" dirty="0"/>
              <a:t>, lemmatization, and normalization</a:t>
            </a:r>
          </a:p>
          <a:p>
            <a:pPr lvl="1"/>
            <a:r>
              <a:rPr lang="en-US" dirty="0"/>
              <a:t>Feature engineering included word count, punctuation and special characters count. </a:t>
            </a:r>
          </a:p>
          <a:p>
            <a:pPr lvl="1"/>
            <a:r>
              <a:rPr lang="en-US" dirty="0"/>
              <a:t>Other than Logistic Regression, the text preprocessing and feature engineering did not result in stronger models. </a:t>
            </a:r>
          </a:p>
          <a:p>
            <a:pPr lvl="1"/>
            <a:r>
              <a:rPr lang="en-US" dirty="0"/>
              <a:t>Strongest model not very accurate with recall of 66-67% and 70% precision. </a:t>
            </a:r>
          </a:p>
          <a:p>
            <a:pPr lvl="1"/>
            <a:r>
              <a:rPr lang="en-US" dirty="0"/>
              <a:t>Would not recommend utilizing model in real-world setting.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5"/>
            <a:ext cx="8444818" cy="481540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Ashwin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Rajadesingan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Reza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Zafarani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Huan Liu, (2015). Sarcasm Detection on Twitter, A Behavioral Modeling Approach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Francesco Barbieri, Horacio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Saggion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Francesco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Ronzano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(2014). Modelling Sarcasm in Twitter, a Novel Approach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Natalie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Parde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Rodney D. Nielsen, (2018). Detecting Sarcasm is Extremely Easy ;-)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Ellen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Riloff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Ashequl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Qadir, Prafulla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Surve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Lalindra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Silva, Nathan Gilbert, and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Ruihong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Huang, (2013). Sarcasm as Contrast between a Positive Sentiment and Negative Situation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Tomas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Ptacek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Ivan </a:t>
            </a:r>
            <a:r>
              <a:rPr lang="en-CA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Haberbal</a:t>
            </a:r>
            <a:r>
              <a:rPr lang="en-C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Jun Hong, (2014). Sarcasm Detection on Czech and English Twitter</a:t>
            </a:r>
            <a:endParaRPr lang="en-CA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6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8593-BACE-492F-B368-0625A0539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64" y="1937194"/>
            <a:ext cx="4098736" cy="1363356"/>
          </a:xfrm>
        </p:spPr>
        <p:txBody>
          <a:bodyPr/>
          <a:lstStyle/>
          <a:p>
            <a:r>
              <a:rPr lang="en-US" dirty="0"/>
              <a:t>Questions?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982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“A way of using words that are the opposite of what you mean in order to be unpleasant”. </a:t>
            </a:r>
            <a:br>
              <a:rPr lang="en-US" sz="4800" dirty="0"/>
            </a:br>
            <a:r>
              <a:rPr lang="en-US" sz="1800" dirty="0"/>
              <a:t>- Oxford Advanced American Dictionary</a:t>
            </a:r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sarcasm is important for many groups, including companies, agencies, institutions, political groups, etc. </a:t>
            </a:r>
          </a:p>
          <a:p>
            <a:r>
              <a:rPr lang="en-US" dirty="0"/>
              <a:t>Simply using text itself may not be feasible due to </a:t>
            </a:r>
            <a:r>
              <a:rPr lang="en-US" dirty="0" err="1"/>
              <a:t>liquistic</a:t>
            </a:r>
            <a:r>
              <a:rPr lang="en-US" dirty="0"/>
              <a:t> nuances of sarcastic phrases. </a:t>
            </a:r>
          </a:p>
          <a:p>
            <a:r>
              <a:rPr lang="en-US" dirty="0"/>
              <a:t>Develop a model that can accurately differentiate sarcastic text from non-sarcastic text through feature engineering and text preprocessing which can be universally used across many social mediums. </a:t>
            </a:r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1,010,774 comments scraped from Reddit</a:t>
            </a:r>
          </a:p>
          <a:p>
            <a:r>
              <a:rPr lang="en-US" dirty="0"/>
              <a:t>Pre-labelled and balanced (1 = sarcastic, 0 = non-sarcastic) </a:t>
            </a:r>
          </a:p>
          <a:p>
            <a:r>
              <a:rPr lang="en-US" dirty="0"/>
              <a:t>Reduced to 50,000 comments for modelling</a:t>
            </a:r>
          </a:p>
          <a:p>
            <a:r>
              <a:rPr lang="en-US" dirty="0"/>
              <a:t>Only ‘comment’ feature is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370FB-231F-4314-9957-AB84FC90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507380"/>
            <a:ext cx="8900160" cy="21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3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Approach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168041-5275-40E8-815A-B2226D83D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84785"/>
              </p:ext>
            </p:extLst>
          </p:nvPr>
        </p:nvGraphicFramePr>
        <p:xfrm>
          <a:off x="365568" y="1619795"/>
          <a:ext cx="8116389" cy="4637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7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EDA categorized into 3 areas:</a:t>
            </a:r>
          </a:p>
          <a:p>
            <a:pPr marL="684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Analysis of bigrams and trigrams. </a:t>
            </a:r>
          </a:p>
          <a:p>
            <a:pPr marL="684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structure of comments</a:t>
            </a:r>
          </a:p>
          <a:p>
            <a:pPr marL="6840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Parts of speech (POS) and named entity recognition (NER)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EDA – Analysis of Bigrams and Trigrams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632A610-049F-492E-B91D-FFC84C21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690" y="1383875"/>
            <a:ext cx="3647452" cy="482532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CA" sz="2000" b="1" u="sng" dirty="0"/>
              <a:t>BIGRAMS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i’m</a:t>
            </a:r>
            <a:r>
              <a:rPr lang="en-CA" sz="2000" dirty="0"/>
              <a:t> sure (5180)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</a:t>
            </a:r>
            <a:r>
              <a:rPr lang="en-CA" sz="2000" dirty="0"/>
              <a:t> think (4991)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</a:t>
            </a:r>
            <a:r>
              <a:rPr lang="en-CA" sz="2000" dirty="0"/>
              <a:t> thought (2936)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/>
              <a:t>you forgot (2819)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</a:t>
            </a:r>
            <a:r>
              <a:rPr lang="en-CA" sz="2000" dirty="0"/>
              <a:t> know (2449)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</a:t>
            </a:r>
            <a:r>
              <a:rPr lang="en-CA" sz="2000" dirty="0"/>
              <a:t> guess (2281)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/>
              <a:t>sounds like (1959)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</a:t>
            </a:r>
            <a:r>
              <a:rPr lang="en-CA" sz="2000" dirty="0"/>
              <a:t> can’t (1804)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 err="1"/>
              <a:t>i</a:t>
            </a:r>
            <a:r>
              <a:rPr lang="en-CA" sz="2000" dirty="0"/>
              <a:t> see (1593)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CA" sz="2000" dirty="0"/>
              <a:t>good thing (1566)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0B9CB1-EBDF-48F0-8263-944AE4C4AACD}"/>
              </a:ext>
            </a:extLst>
          </p:cNvPr>
          <p:cNvSpPr txBox="1"/>
          <p:nvPr/>
        </p:nvSpPr>
        <p:spPr>
          <a:xfrm>
            <a:off x="4162704" y="1336276"/>
            <a:ext cx="3135086" cy="48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1900" b="1" u="sng" dirty="0"/>
              <a:t>TRIGRAMS</a:t>
            </a:r>
          </a:p>
          <a:p>
            <a:pPr algn="ctr">
              <a:lnSpc>
                <a:spcPct val="150000"/>
              </a:lnSpc>
            </a:pPr>
            <a:r>
              <a:rPr lang="en-CA" sz="1900" dirty="0"/>
              <a:t>but </a:t>
            </a:r>
            <a:r>
              <a:rPr lang="en-CA" sz="1900" dirty="0" err="1"/>
              <a:t>i</a:t>
            </a:r>
            <a:r>
              <a:rPr lang="en-CA" sz="1900" dirty="0"/>
              <a:t> thought (534)</a:t>
            </a:r>
          </a:p>
          <a:p>
            <a:pPr algn="ctr">
              <a:lnSpc>
                <a:spcPct val="150000"/>
              </a:lnSpc>
            </a:pPr>
            <a:r>
              <a:rPr lang="en-CA" sz="1900" dirty="0" err="1"/>
              <a:t>i'm</a:t>
            </a:r>
            <a:r>
              <a:rPr lang="en-CA" sz="1900" dirty="0"/>
              <a:t> pretty sure (449)</a:t>
            </a:r>
          </a:p>
          <a:p>
            <a:pPr algn="ctr">
              <a:lnSpc>
                <a:spcPct val="150000"/>
              </a:lnSpc>
            </a:pPr>
            <a:r>
              <a:rPr lang="en-CA" sz="1900" dirty="0" err="1"/>
              <a:t>i</a:t>
            </a:r>
            <a:r>
              <a:rPr lang="en-CA" sz="1900" dirty="0"/>
              <a:t> think forgot (434)</a:t>
            </a:r>
          </a:p>
          <a:p>
            <a:pPr algn="ctr">
              <a:lnSpc>
                <a:spcPct val="150000"/>
              </a:lnSpc>
            </a:pPr>
            <a:r>
              <a:rPr lang="en-CA" sz="1900" dirty="0" err="1"/>
              <a:t>i</a:t>
            </a:r>
            <a:r>
              <a:rPr lang="en-CA" sz="1900" dirty="0"/>
              <a:t> can't wait (423)</a:t>
            </a:r>
          </a:p>
          <a:p>
            <a:pPr algn="ctr">
              <a:lnSpc>
                <a:spcPct val="150000"/>
              </a:lnSpc>
            </a:pPr>
            <a:r>
              <a:rPr lang="en-CA" sz="1900" dirty="0"/>
              <a:t>you dropped this: (344)</a:t>
            </a:r>
          </a:p>
          <a:p>
            <a:pPr algn="ctr">
              <a:lnSpc>
                <a:spcPct val="150000"/>
              </a:lnSpc>
            </a:pPr>
            <a:r>
              <a:rPr lang="en-CA" sz="1900" dirty="0" err="1"/>
              <a:t>i</a:t>
            </a:r>
            <a:r>
              <a:rPr lang="en-CA" sz="1900" dirty="0"/>
              <a:t> think dropped (318)</a:t>
            </a:r>
          </a:p>
          <a:p>
            <a:pPr algn="ctr">
              <a:lnSpc>
                <a:spcPct val="150000"/>
              </a:lnSpc>
            </a:pPr>
            <a:r>
              <a:rPr lang="en-CA" sz="1900" dirty="0" err="1"/>
              <a:t>i</a:t>
            </a:r>
            <a:r>
              <a:rPr lang="en-CA" sz="1900" dirty="0"/>
              <a:t> guess </a:t>
            </a:r>
            <a:r>
              <a:rPr lang="en-CA" sz="1900" dirty="0" err="1"/>
              <a:t>i</a:t>
            </a:r>
            <a:r>
              <a:rPr lang="en-CA" sz="1900" dirty="0"/>
              <a:t> (317)</a:t>
            </a:r>
          </a:p>
          <a:p>
            <a:pPr algn="ctr">
              <a:lnSpc>
                <a:spcPct val="150000"/>
              </a:lnSpc>
            </a:pPr>
            <a:r>
              <a:rPr lang="en-CA" sz="1900" dirty="0"/>
              <a:t>yeah </a:t>
            </a:r>
            <a:r>
              <a:rPr lang="en-CA" sz="1900" dirty="0" err="1"/>
              <a:t>i'm</a:t>
            </a:r>
            <a:r>
              <a:rPr lang="en-CA" sz="1900" dirty="0"/>
              <a:t> sure (312)</a:t>
            </a:r>
          </a:p>
          <a:p>
            <a:pPr algn="ctr">
              <a:lnSpc>
                <a:spcPct val="150000"/>
              </a:lnSpc>
            </a:pPr>
            <a:r>
              <a:rPr lang="en-CA" sz="1900" dirty="0" err="1"/>
              <a:t>i</a:t>
            </a:r>
            <a:r>
              <a:rPr lang="en-CA" sz="1900" dirty="0"/>
              <a:t> can't believe (310)</a:t>
            </a:r>
          </a:p>
          <a:p>
            <a:pPr algn="ctr">
              <a:lnSpc>
                <a:spcPct val="150000"/>
              </a:lnSpc>
            </a:pPr>
            <a:r>
              <a:rPr lang="en-CA" sz="1900" dirty="0"/>
              <a:t>you sound like (236)</a:t>
            </a:r>
          </a:p>
        </p:txBody>
      </p:sp>
    </p:spTree>
    <p:extLst>
      <p:ext uri="{BB962C8B-B14F-4D97-AF65-F5344CB8AC3E}">
        <p14:creationId xmlns:p14="http://schemas.microsoft.com/office/powerpoint/2010/main" val="392402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EDA – The Structure of Comments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5D23261-31E7-4E78-8C28-B3E76166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2" y="1713548"/>
            <a:ext cx="8724900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90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862149"/>
            <a:ext cx="8444818" cy="600113"/>
          </a:xfrm>
        </p:spPr>
        <p:txBody>
          <a:bodyPr/>
          <a:lstStyle/>
          <a:p>
            <a:pPr algn="just"/>
            <a:r>
              <a:rPr lang="en-US" dirty="0"/>
              <a:t>EDA – The Structure of Comments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466DCD-86B9-4D7A-98A4-68F631DC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8" y="3363742"/>
            <a:ext cx="3912827" cy="155660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449A517-B8DC-4BB3-BFB6-A8098125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593" y="3479395"/>
            <a:ext cx="3486942" cy="288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536991-1973-4022-AAAD-7DE62AA2EEFF}"/>
              </a:ext>
            </a:extLst>
          </p:cNvPr>
          <p:cNvSpPr txBox="1"/>
          <p:nvPr/>
        </p:nvSpPr>
        <p:spPr>
          <a:xfrm>
            <a:off x="333614" y="1462262"/>
            <a:ext cx="4222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 Types of Punctuations Observed: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Ellipses (…) </a:t>
            </a:r>
            <a:endParaRPr lang="en-CA" dirty="0"/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Exclamation Marks (!)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Question Marks (?)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Quotation Marks (“ 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92928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862</Words>
  <Application>Microsoft Office PowerPoint</Application>
  <PresentationFormat>On-screen Show (4:3)</PresentationFormat>
  <Paragraphs>120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Times New Roman</vt:lpstr>
      <vt:lpstr>RyersonUniversity_MasterTemplate v1</vt:lpstr>
      <vt:lpstr> Detecting Sarcasm in Text</vt:lpstr>
      <vt:lpstr>“A way of using words that are the opposite of what you mean in order to be unpleasant”.  - Oxford Advanced American Dictionary</vt:lpstr>
      <vt:lpstr>Challenge</vt:lpstr>
      <vt:lpstr>Data</vt:lpstr>
      <vt:lpstr>Approach</vt:lpstr>
      <vt:lpstr>Exploratory Data Analysis (EDA)</vt:lpstr>
      <vt:lpstr>EDA – Analysis of Bigrams and Trigrams</vt:lpstr>
      <vt:lpstr>EDA – The Structure of Comments</vt:lpstr>
      <vt:lpstr>EDA – The Structure of Comments</vt:lpstr>
      <vt:lpstr>EDA – The Structure of Comments</vt:lpstr>
      <vt:lpstr>EDA – Parts of speech (POS) and named entity recognition (NER) </vt:lpstr>
      <vt:lpstr>Text Preprocessing and Feature Engineering</vt:lpstr>
      <vt:lpstr>Preliminary Model Selection</vt:lpstr>
      <vt:lpstr>Evaluate Models using Pipeline</vt:lpstr>
      <vt:lpstr>Results on Testing Set</vt:lpstr>
      <vt:lpstr>Final Evaluation: ROC-AUC </vt:lpstr>
      <vt:lpstr>Conclusions</vt:lpstr>
      <vt:lpstr>References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2020-12-05T21:46:40Z</dcterms:modified>
</cp:coreProperties>
</file>